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466" autoAdjust="0"/>
  </p:normalViewPr>
  <p:slideViewPr>
    <p:cSldViewPr>
      <p:cViewPr varScale="1">
        <p:scale>
          <a:sx n="80" d="100"/>
          <a:sy n="80" d="100"/>
        </p:scale>
        <p:origin x="3084"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04/10/2021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04/10/2021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Editable parents</a:t>
            </a:r>
            <a:r>
              <a:rPr lang="en-GB" b="1" baseline="0" dirty="0" smtClean="0"/>
              <a:t> and carers online newsletter (primary)</a:t>
            </a:r>
            <a:endParaRPr lang="en-GB" baseline="0" dirty="0" smtClean="0"/>
          </a:p>
          <a:p>
            <a:endParaRPr lang="en-GB" baseline="0" dirty="0" smtClean="0"/>
          </a:p>
          <a:p>
            <a:pPr marL="0" indent="0">
              <a:buFont typeface="Arial" panose="020B0604020202020204" pitchFamily="34" charset="0"/>
              <a:buNone/>
            </a:pPr>
            <a:r>
              <a:rPr lang="en-GB" baseline="0" dirty="0" smtClean="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When editing the template, we recommend including 1 or 2 topics per newsletter, 3  ‘Steps you can take to keep your child safer online’ and the ‘More information?’ box. </a:t>
            </a:r>
          </a:p>
          <a:p>
            <a:endParaRPr lang="en-GB" baseline="0" dirty="0" smtClean="0"/>
          </a:p>
          <a:p>
            <a:r>
              <a:rPr lang="en-GB" b="1" dirty="0" smtClean="0"/>
              <a:t>Topics provided</a:t>
            </a:r>
            <a:endParaRPr lang="en-GB" b="1" baseline="0" dirty="0" smtClean="0"/>
          </a:p>
          <a:p>
            <a:r>
              <a:rPr lang="en-GB" baseline="0" dirty="0" smtClean="0"/>
              <a:t>There are information boxes on the following topics: </a:t>
            </a:r>
          </a:p>
          <a:p>
            <a:pPr marL="171450" indent="-171450">
              <a:buFont typeface="Arial" panose="020B0604020202020204" pitchFamily="34" charset="0"/>
              <a:buChar char="•"/>
            </a:pPr>
            <a:r>
              <a:rPr lang="en-GB" baseline="0" dirty="0" smtClean="0"/>
              <a:t>Sharing information, pictures and videos</a:t>
            </a:r>
          </a:p>
          <a:p>
            <a:pPr marL="171450" indent="-171450">
              <a:buFont typeface="Arial" panose="020B0604020202020204" pitchFamily="34" charset="0"/>
              <a:buChar char="•"/>
            </a:pPr>
            <a:r>
              <a:rPr lang="en-GB" baseline="0" dirty="0" smtClean="0"/>
              <a:t>Watching videos</a:t>
            </a:r>
          </a:p>
          <a:p>
            <a:pPr marL="171450" indent="-171450">
              <a:buFont typeface="Arial" panose="020B0604020202020204" pitchFamily="34" charset="0"/>
              <a:buChar char="•"/>
            </a:pPr>
            <a:r>
              <a:rPr lang="en-GB" baseline="0" dirty="0" smtClean="0"/>
              <a:t>Online gaming</a:t>
            </a:r>
          </a:p>
          <a:p>
            <a:pPr marL="171450" indent="-171450">
              <a:buFont typeface="Arial" panose="020B0604020202020204" pitchFamily="34" charset="0"/>
              <a:buChar char="•"/>
            </a:pPr>
            <a:r>
              <a:rPr lang="en-GB" baseline="0" dirty="0" smtClean="0"/>
              <a:t>Chatting, being kind and making friends online </a:t>
            </a:r>
          </a:p>
          <a:p>
            <a:pPr marL="171450" indent="-171450">
              <a:buFont typeface="Arial" panose="020B0604020202020204" pitchFamily="34" charset="0"/>
              <a:buChar char="•"/>
            </a:pPr>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copy and paste</a:t>
            </a:r>
            <a:r>
              <a:rPr lang="en-GB" baseline="0" dirty="0" smtClean="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Please copy and paste</a:t>
            </a:r>
            <a:r>
              <a:rPr lang="en-GB" baseline="0" dirty="0" smtClean="0"/>
              <a:t> the information boxes into the editable template to create your newsletter. </a:t>
            </a:r>
            <a:endParaRPr lang="en-GB" dirty="0" smtClean="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a:t>
            </a:r>
            <a:r>
              <a:rPr lang="en-GB" baseline="0" dirty="0" smtClean="0"/>
              <a:t> copy and paste the steps info the editable template to create your online newsletter. </a:t>
            </a:r>
          </a:p>
          <a:p>
            <a:endParaRPr lang="en-GB" baseline="0" dirty="0" smtClean="0"/>
          </a:p>
          <a:p>
            <a:r>
              <a:rPr lang="en-GB" baseline="0" dirty="0" smtClean="0"/>
              <a:t>If sending a one-off newsletter, we ask that you include the following steps as a minimum: </a:t>
            </a:r>
          </a:p>
          <a:p>
            <a:endParaRPr lang="en-GB" baseline="0" dirty="0" smtClean="0"/>
          </a:p>
          <a:p>
            <a:r>
              <a:rPr lang="en-GB" b="1" dirty="0" smtClean="0"/>
              <a:t>Parental controls: </a:t>
            </a:r>
            <a:r>
              <a:rPr lang="en-GB" dirty="0" smtClean="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smtClean="0"/>
          </a:p>
          <a:p>
            <a:r>
              <a:rPr lang="en-GB" b="1" dirty="0" smtClean="0"/>
              <a:t>Supervise their online activity: </a:t>
            </a:r>
            <a:r>
              <a:rPr lang="en-GB" dirty="0" smtClean="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smtClean="0"/>
          </a:p>
          <a:p>
            <a:r>
              <a:rPr lang="en-GB" b="1" dirty="0" smtClean="0"/>
              <a:t>Explore together and chat little and often: </a:t>
            </a:r>
            <a:r>
              <a:rPr lang="en-GB" dirty="0" smtClean="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04/10/2021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04/10/2021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smtClean="0">
                <a:solidFill>
                  <a:srgbClr val="000000"/>
                </a:solidFill>
                <a:latin typeface="Verdana"/>
              </a:rPr>
              <a:t>OFFICIAL</a:t>
            </a:r>
            <a:endParaRPr lang="en-GB" sz="1100" b="1" i="0" u="none">
              <a:solidFill>
                <a:srgbClr val="000000"/>
              </a:solidFill>
              <a:latin typeface="Verdana"/>
            </a:endParaRP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smtClean="0">
                <a:solidFill>
                  <a:srgbClr val="000000"/>
                </a:solidFill>
                <a:latin typeface="Verdana"/>
              </a:rPr>
              <a:t>OFFICIAL</a:t>
            </a:r>
            <a:endParaRPr lang="en-GB" sz="1100" b="1" i="0" u="none">
              <a:solidFill>
                <a:srgbClr val="000000"/>
              </a:solidFill>
              <a:latin typeface="Verdana"/>
            </a:endParaRP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04/10/2021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04/10/2021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a:t>
            </a:r>
            <a:r>
              <a:rPr lang="en-GB" sz="1200" dirty="0" smtClean="0">
                <a:latin typeface="Verdana" panose="020B0604030504040204" pitchFamily="34" charset="0"/>
                <a:ea typeface="Verdana" panose="020B0604030504040204" pitchFamily="34" charset="0"/>
                <a:cs typeface="Verdana" panose="020B0604030504040204" pitchFamily="34" charset="0"/>
              </a:rPr>
              <a:t>the majority of children still </a:t>
            </a:r>
            <a:r>
              <a:rPr lang="en-GB" sz="1200" dirty="0">
                <a:latin typeface="Verdana" panose="020B0604030504040204" pitchFamily="34" charset="0"/>
                <a:ea typeface="Verdana" panose="020B0604030504040204" pitchFamily="34" charset="0"/>
                <a:cs typeface="Verdana" panose="020B0604030504040204" pitchFamily="34" charset="0"/>
              </a:rPr>
              <a:t>learning from home, they will </a:t>
            </a:r>
            <a:r>
              <a:rPr lang="en-GB" sz="1200" dirty="0" smtClean="0">
                <a:latin typeface="Verdana" panose="020B0604030504040204" pitchFamily="34" charset="0"/>
                <a:ea typeface="Verdana" panose="020B0604030504040204" pitchFamily="34" charset="0"/>
                <a:cs typeface="Verdana" panose="020B0604030504040204" pitchFamily="34" charset="0"/>
              </a:rPr>
              <a:t>be spending </a:t>
            </a:r>
            <a:r>
              <a:rPr lang="en-GB" sz="1200" dirty="0">
                <a:latin typeface="Verdana" panose="020B0604030504040204" pitchFamily="34" charset="0"/>
                <a:ea typeface="Verdana" panose="020B0604030504040204" pitchFamily="34" charset="0"/>
                <a:cs typeface="Verdana" panose="020B0604030504040204" pitchFamily="34" charset="0"/>
              </a:rPr>
              <a:t>more time </a:t>
            </a:r>
            <a:r>
              <a:rPr lang="en-GB" sz="1200" dirty="0" smtClean="0">
                <a:latin typeface="Verdana" panose="020B0604030504040204" pitchFamily="34" charset="0"/>
                <a:ea typeface="Verdana" panose="020B0604030504040204" pitchFamily="34" charset="0"/>
                <a:cs typeface="Verdana" panose="020B0604030504040204" pitchFamily="34" charset="0"/>
              </a:rPr>
              <a:t>online doing </a:t>
            </a:r>
            <a:r>
              <a:rPr lang="en-GB" sz="1200" dirty="0">
                <a:latin typeface="Verdana" panose="020B0604030504040204" pitchFamily="34" charset="0"/>
                <a:ea typeface="Verdana" panose="020B0604030504040204" pitchFamily="34" charset="0"/>
                <a:cs typeface="Verdana" panose="020B0604030504040204" pitchFamily="34" charset="0"/>
              </a:rPr>
              <a:t>their school work, playing games or </a:t>
            </a:r>
            <a:r>
              <a:rPr lang="en-GB" sz="1200" dirty="0" smtClean="0">
                <a:latin typeface="Verdana" panose="020B0604030504040204" pitchFamily="34" charset="0"/>
                <a:ea typeface="Verdana" panose="020B0604030504040204" pitchFamily="34" charset="0"/>
                <a:cs typeface="Verdana" panose="020B0604030504040204" pitchFamily="34" charset="0"/>
              </a:rPr>
              <a:t>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endParaRPr lang="en-GB" sz="2400" b="1"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parents </a:t>
            </a:r>
            <a:r>
              <a:rPr lang="en-GB" dirty="0">
                <a:latin typeface="Verdana" panose="020B0604030504040204" pitchFamily="34" charset="0"/>
                <a:ea typeface="Verdana" panose="020B0604030504040204" pitchFamily="34" charset="0"/>
                <a:cs typeface="Verdana" panose="020B0604030504040204" pitchFamily="34" charset="0"/>
              </a:rPr>
              <a:t>and </a:t>
            </a:r>
            <a:r>
              <a:rPr lang="en-GB" dirty="0" smtClean="0">
                <a:latin typeface="Verdana" panose="020B0604030504040204" pitchFamily="34" charset="0"/>
                <a:ea typeface="Verdana" panose="020B0604030504040204" pitchFamily="34" charset="0"/>
                <a:cs typeface="Verdana" panose="020B0604030504040204" pitchFamily="34" charset="0"/>
              </a:rPr>
              <a:t>carers newsletter</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4</a:t>
            </a:r>
            <a:r>
              <a:rPr lang="en-GB" sz="1200" baseline="30000" dirty="0" smtClean="0">
                <a:latin typeface="Verdana" panose="020B0604030504040204" pitchFamily="34" charset="0"/>
                <a:ea typeface="Verdana" panose="020B0604030504040204" pitchFamily="34" charset="0"/>
                <a:cs typeface="Verdana" panose="020B0604030504040204" pitchFamily="34" charset="0"/>
              </a:rPr>
              <a:t>th</a:t>
            </a:r>
            <a:r>
              <a:rPr lang="en-GB" sz="1200" dirty="0" smtClean="0">
                <a:latin typeface="Verdana" panose="020B0604030504040204" pitchFamily="34" charset="0"/>
                <a:ea typeface="Verdana" panose="020B0604030504040204" pitchFamily="34" charset="0"/>
                <a:cs typeface="Verdana" panose="020B0604030504040204" pitchFamily="34" charset="0"/>
              </a:rPr>
              <a:t> October 2021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Sharing pictures</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a:t>
            </a:r>
            <a:r>
              <a:rPr lang="en-GB" sz="1400" b="1" dirty="0" smtClean="0">
                <a:latin typeface="Verdana" panose="020B0604030504040204" pitchFamily="34" charset="0"/>
                <a:ea typeface="Verdana" panose="020B0604030504040204" pitchFamily="34" charset="0"/>
                <a:cs typeface="Verdana" panose="020B0604030504040204" pitchFamily="34" charset="0"/>
              </a:rPr>
              <a:t>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smtClean="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smtClean="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smtClean="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smtClean="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smtClean="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smtClean="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a:t>
            </a:r>
            <a:r>
              <a:rPr lang="en-GB" sz="1400" b="1" dirty="0" smtClean="0">
                <a:latin typeface="Verdana" panose="020B0604030504040204" pitchFamily="34" charset="0"/>
                <a:ea typeface="Verdana" panose="020B0604030504040204" pitchFamily="34" charset="0"/>
                <a:cs typeface="Verdana" panose="020B0604030504040204" pitchFamily="34" charset="0"/>
              </a:rPr>
              <a:t>teps </a:t>
            </a:r>
            <a:r>
              <a:rPr lang="en-GB" sz="1400" b="1" dirty="0">
                <a:latin typeface="Verdana" panose="020B0604030504040204" pitchFamily="34" charset="0"/>
                <a:ea typeface="Verdana" panose="020B0604030504040204" pitchFamily="34" charset="0"/>
                <a:cs typeface="Verdana" panose="020B0604030504040204" pitchFamily="34" charset="0"/>
              </a:rPr>
              <a:t>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5"/>
              </a:rPr>
              <a:t>YouTube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Kids</a:t>
            </a: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is a safer way for children to explore their interests. You can find more information about this on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85399" y="3054686"/>
            <a:ext cx="2307309" cy="3046988"/>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smtClean="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a:t>
            </a:r>
            <a:r>
              <a:rPr lang="en-GB" sz="1100" dirty="0" smtClean="0">
                <a:latin typeface="Verdana" panose="020B0604030504040204" pitchFamily="34" charset="0"/>
                <a:ea typeface="Verdana" panose="020B0604030504040204" pitchFamily="34" charset="0"/>
                <a:cs typeface="Verdana" panose="020B0604030504040204" pitchFamily="34" charset="0"/>
              </a:rPr>
              <a:t>this shouldn't </a:t>
            </a:r>
            <a:r>
              <a:rPr lang="en-GB" sz="1100" dirty="0">
                <a:latin typeface="Verdana" panose="020B0604030504040204" pitchFamily="34" charset="0"/>
                <a:ea typeface="Verdana" panose="020B0604030504040204" pitchFamily="34" charset="0"/>
                <a:cs typeface="Verdana" panose="020B0604030504040204" pitchFamily="34" charset="0"/>
              </a:rPr>
              <a:t>replace the </a:t>
            </a:r>
            <a:r>
              <a:rPr lang="en-GB" sz="1100" dirty="0" smtClean="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support </a:t>
            </a:r>
            <a:r>
              <a:rPr lang="en-GB" sz="1100" dirty="0" smtClean="0">
                <a:latin typeface="Verdana" panose="020B0604030504040204" pitchFamily="34" charset="0"/>
                <a:ea typeface="Verdana" panose="020B0604030504040204" pitchFamily="34" charset="0"/>
                <a:cs typeface="Verdana" panose="020B0604030504040204" pitchFamily="34" charset="0"/>
              </a:rPr>
              <a:t>and guidance you  give your child to help keep them safer.  For </a:t>
            </a:r>
            <a:r>
              <a:rPr lang="en-GB" sz="1100" dirty="0">
                <a:latin typeface="Verdana" panose="020B0604030504040204" pitchFamily="34" charset="0"/>
                <a:ea typeface="Verdana" panose="020B0604030504040204" pitchFamily="34" charset="0"/>
                <a:cs typeface="Verdana" panose="020B0604030504040204" pitchFamily="34" charset="0"/>
              </a:rPr>
              <a:t>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smtClean="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Watching videos</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104457" y="5529063"/>
            <a:ext cx="1645002"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Online gaming</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a:t>
            </a:r>
            <a:r>
              <a:rPr lang="en-GB" sz="1200" dirty="0" smtClean="0">
                <a:latin typeface="Verdana" panose="020B0604030504040204" pitchFamily="34" charset="0"/>
                <a:ea typeface="Verdana" panose="020B0604030504040204" pitchFamily="34" charset="0"/>
                <a:cs typeface="Verdana" panose="020B0604030504040204" pitchFamily="34" charset="0"/>
              </a:rPr>
              <a:t>children </a:t>
            </a:r>
            <a:r>
              <a:rPr lang="en-GB" sz="1200" dirty="0">
                <a:latin typeface="Verdana" panose="020B0604030504040204" pitchFamily="34" charset="0"/>
                <a:ea typeface="Verdana" panose="020B0604030504040204" pitchFamily="34" charset="0"/>
                <a:cs typeface="Verdana" panose="020B0604030504040204" pitchFamily="34" charset="0"/>
              </a:rPr>
              <a:t>to chat with others whilst they play. </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a:t>
            </a:r>
            <a:r>
              <a:rPr lang="en-GB" sz="1200" dirty="0">
                <a:latin typeface="Verdana" panose="020B0604030504040204" pitchFamily="34" charset="0"/>
                <a:ea typeface="Verdana" panose="020B0604030504040204" pitchFamily="34" charset="0"/>
                <a:cs typeface="Verdana" panose="020B0604030504040204" pitchFamily="34" charset="0"/>
              </a:rPr>
              <a:t>information about the positives of gaming, </a:t>
            </a:r>
            <a:r>
              <a:rPr lang="en-GB" sz="1200" dirty="0" smtClean="0">
                <a:latin typeface="Verdana" panose="020B0604030504040204" pitchFamily="34" charset="0"/>
                <a:ea typeface="Verdana" panose="020B0604030504040204" pitchFamily="34" charset="0"/>
                <a:cs typeface="Verdana" panose="020B0604030504040204" pitchFamily="34" charset="0"/>
              </a:rPr>
              <a:t>the risks </a:t>
            </a:r>
            <a:r>
              <a:rPr lang="en-GB" sz="1200" dirty="0">
                <a:latin typeface="Verdana" panose="020B0604030504040204" pitchFamily="34" charset="0"/>
                <a:ea typeface="Verdana" panose="020B0604030504040204" pitchFamily="34" charset="0"/>
                <a:cs typeface="Verdana" panose="020B0604030504040204" pitchFamily="34" charset="0"/>
              </a:rPr>
              <a:t>of </a:t>
            </a:r>
            <a:r>
              <a:rPr lang="en-GB" sz="1200" dirty="0" smtClean="0">
                <a:latin typeface="Verdana" panose="020B0604030504040204" pitchFamily="34" charset="0"/>
                <a:ea typeface="Verdana" panose="020B0604030504040204" pitchFamily="34" charset="0"/>
                <a:cs typeface="Verdana" panose="020B0604030504040204" pitchFamily="34" charset="0"/>
              </a:rPr>
              <a:t>in-game chat </a:t>
            </a:r>
            <a:r>
              <a:rPr lang="en-GB" sz="1200" dirty="0">
                <a:latin typeface="Verdana" panose="020B0604030504040204" pitchFamily="34" charset="0"/>
                <a:ea typeface="Verdana" panose="020B0604030504040204" pitchFamily="34" charset="0"/>
                <a:cs typeface="Verdana" panose="020B0604030504040204" pitchFamily="34" charset="0"/>
              </a:rPr>
              <a:t>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369332"/>
          </a:xfrm>
          <a:prstGeom prst="rect">
            <a:avLst/>
          </a:prstGeom>
          <a:noFill/>
        </p:spPr>
        <p:txBody>
          <a:bodyPr wrap="square" rtlCol="0">
            <a:spAutoFit/>
          </a:bodyPr>
          <a:lstStyle/>
          <a:p>
            <a:pPr algn="ctr"/>
            <a:r>
              <a:rPr lang="en-GB" b="1" dirty="0" smtClean="0"/>
              <a:t>Topics</a:t>
            </a:r>
            <a:endParaRPr lang="en-GB" b="1" dirty="0" smtClean="0"/>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smtClean="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smtClean="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smtClean="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smtClean="0">
                <a:latin typeface="Verdana" panose="020B0604030504040204" pitchFamily="34" charset="0"/>
                <a:ea typeface="Verdana" panose="020B0604030504040204" pitchFamily="34" charset="0"/>
                <a:cs typeface="Verdana" panose="020B0604030504040204" pitchFamily="34" charset="0"/>
              </a:rPr>
              <a:t>.</a:t>
            </a:r>
          </a:p>
          <a:p>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smtClean="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smtClean="0">
                <a:latin typeface="Verdana" panose="020B0604030504040204" pitchFamily="34" charset="0"/>
                <a:ea typeface="Verdana" panose="020B0604030504040204" pitchFamily="34" charset="0"/>
                <a:cs typeface="Verdana" panose="020B0604030504040204" pitchFamily="34" charset="0"/>
              </a:rPr>
              <a:t>.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2305644" y="1707123"/>
            <a:ext cx="2246711" cy="3046988"/>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smtClean="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or what to do </a:t>
            </a:r>
            <a:r>
              <a:rPr lang="en-GB" sz="1200" dirty="0" smtClean="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smtClean="0">
                <a:latin typeface="Verdana" panose="020B0604030504040204" pitchFamily="34" charset="0"/>
                <a:ea typeface="Verdana" panose="020B0604030504040204" pitchFamily="34" charset="0"/>
                <a:cs typeface="Verdana" panose="020B0604030504040204" pitchFamily="34" charset="0"/>
              </a:rPr>
              <a:t>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p:cNvSpPr/>
          <p:nvPr/>
        </p:nvSpPr>
        <p:spPr>
          <a:xfrm>
            <a:off x="4465447" y="1707123"/>
            <a:ext cx="2346600"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10"/>
              </a:rPr>
              <a:t>YouTube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Kids</a:t>
            </a: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is a safer way for children to explore their interests. You can find more information about this on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8435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Sharing information, pictures and videos</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smtClean="0"/>
              <a:t>Topics</a:t>
            </a:r>
          </a:p>
          <a:p>
            <a:pPr algn="ctr"/>
            <a:r>
              <a:rPr lang="en-GB" sz="2000" dirty="0" smtClean="0"/>
              <a:t> </a:t>
            </a:r>
            <a:endParaRPr lang="en-GB" sz="1400" dirty="0"/>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smtClean="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95398" y="1866084"/>
            <a:ext cx="2261559" cy="3046988"/>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smtClean="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smtClean="0">
                <a:latin typeface="Verdana" panose="020B0604030504040204" pitchFamily="34" charset="0"/>
                <a:ea typeface="Verdana" panose="020B0604030504040204" pitchFamily="34" charset="0"/>
                <a:cs typeface="Verdana" panose="020B0604030504040204" pitchFamily="34" charset="0"/>
              </a:rPr>
              <a:t>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p:cNvSpPr/>
          <p:nvPr/>
        </p:nvSpPr>
        <p:spPr>
          <a:xfrm>
            <a:off x="2253622" y="1900433"/>
            <a:ext cx="2408675" cy="3046988"/>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smtClean="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smtClean="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3" name="Rectangle 22"/>
          <p:cNvSpPr/>
          <p:nvPr/>
        </p:nvSpPr>
        <p:spPr>
          <a:xfrm>
            <a:off x="4543256" y="6008675"/>
            <a:ext cx="2261559" cy="3046988"/>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smtClean="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smtClean="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smtClean="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a:t>
            </a:r>
            <a:r>
              <a:rPr lang="en-GB" sz="1100" b="1" dirty="0" smtClean="0">
                <a:latin typeface="Verdana" panose="020B0604030504040204" pitchFamily="34" charset="0"/>
                <a:ea typeface="Verdana" panose="020B0604030504040204" pitchFamily="34" charset="0"/>
                <a:cs typeface="Verdana" panose="020B0604030504040204" pitchFamily="34" charset="0"/>
              </a:rPr>
              <a:t>they know where </a:t>
            </a:r>
            <a:r>
              <a:rPr lang="en-GB" sz="1100" b="1" dirty="0">
                <a:latin typeface="Verdana" panose="020B0604030504040204" pitchFamily="34" charset="0"/>
                <a:ea typeface="Verdana" panose="020B0604030504040204" pitchFamily="34" charset="0"/>
                <a:cs typeface="Verdana" panose="020B0604030504040204" pitchFamily="34" charset="0"/>
              </a:rPr>
              <a:t>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Take </a:t>
            </a:r>
            <a:r>
              <a:rPr lang="en-GB" sz="1100" b="1" dirty="0">
                <a:latin typeface="Verdana" panose="020B0604030504040204" pitchFamily="34" charset="0"/>
                <a:ea typeface="Verdana" panose="020B0604030504040204" pitchFamily="34" charset="0"/>
                <a:cs typeface="Verdana" panose="020B0604030504040204" pitchFamily="34" charset="0"/>
              </a:rPr>
              <a:t>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a:t>
            </a:r>
            <a:r>
              <a:rPr lang="en-GB" sz="1100" dirty="0" smtClean="0">
                <a:latin typeface="Verdana" panose="020B0604030504040204" pitchFamily="34" charset="0"/>
                <a:ea typeface="Verdana" panose="020B0604030504040204" pitchFamily="34" charset="0"/>
                <a:cs typeface="Verdana" panose="020B0604030504040204" pitchFamily="34" charset="0"/>
              </a:rPr>
              <a:t>The </a:t>
            </a:r>
            <a:r>
              <a:rPr lang="en-GB" sz="1100" dirty="0" smtClean="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smtClean="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smtClean="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smtClean="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smtClean="0">
                <a:latin typeface="Verdana" panose="020B0604030504040204" pitchFamily="34" charset="0"/>
                <a:ea typeface="Verdana" panose="020B0604030504040204" pitchFamily="34" charset="0"/>
                <a:cs typeface="Verdana" panose="020B0604030504040204" pitchFamily="34" charset="0"/>
              </a:rPr>
              <a:t>and the </a:t>
            </a:r>
            <a:r>
              <a:rPr lang="en-GB" sz="1100" u="sng" dirty="0" smtClean="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smtClean="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smtClean="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smtClean="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endParaRPr lang="en-GB" sz="1100" dirty="0" smtClean="0">
              <a:latin typeface="Verdana" panose="020B0604030504040204" pitchFamily="34" charset="0"/>
              <a:ea typeface="Verdana" panose="020B0604030504040204" pitchFamily="34" charset="0"/>
              <a:cs typeface="Verdana" panose="020B0604030504040204" pitchFamily="34" charset="0"/>
            </a:endParaRP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smtClean="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smtClean="0">
                <a:latin typeface="Verdana" panose="020B0604030504040204" pitchFamily="34" charset="0"/>
                <a:ea typeface="Verdana" panose="020B0604030504040204" pitchFamily="34" charset="0"/>
                <a:cs typeface="Verdana" panose="020B0604030504040204" pitchFamily="34" charset="0"/>
              </a:rPr>
              <a:t>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182822" y="7185248"/>
            <a:ext cx="6294466" cy="769441"/>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Talk </a:t>
            </a:r>
            <a:r>
              <a:rPr lang="en-GB" sz="1100" b="1" dirty="0">
                <a:latin typeface="Verdana" panose="020B0604030504040204" pitchFamily="34" charset="0"/>
                <a:ea typeface="Verdana" panose="020B0604030504040204" pitchFamily="34" charset="0"/>
                <a:cs typeface="Verdana" panose="020B0604030504040204" pitchFamily="34" charset="0"/>
              </a:rPr>
              <a:t>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Help </a:t>
            </a:r>
            <a:r>
              <a:rPr lang="en-GB" sz="1100" b="1" dirty="0">
                <a:latin typeface="Verdana" panose="020B0604030504040204" pitchFamily="34" charset="0"/>
                <a:ea typeface="Verdana" panose="020B0604030504040204" pitchFamily="34" charset="0"/>
                <a:cs typeface="Verdana" panose="020B0604030504040204" pitchFamily="34" charset="0"/>
              </a:rPr>
              <a:t>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1645</TotalTime>
  <Words>2309</Words>
  <Application>Microsoft Office PowerPoint</Application>
  <PresentationFormat>A4 Paper (210x297 mm)</PresentationFormat>
  <Paragraphs>107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Jayne Andrews</cp:lastModifiedBy>
  <cp:revision>82</cp:revision>
  <dcterms:created xsi:type="dcterms:W3CDTF">2020-04-29T14:32:24Z</dcterms:created>
  <dcterms:modified xsi:type="dcterms:W3CDTF">2021-10-04T17:15:25Z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